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6" d="100"/>
          <a:sy n="66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574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25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447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1845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710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9275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808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7651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570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0891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36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102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502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838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624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46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668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11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08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46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451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91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4B90-5F3D-4E50-A2ED-FAC59CAA5D3F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636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4B90-5F3D-4E50-A2ED-FAC59CAA5D3F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129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Nulsituatie</a:t>
            </a:r>
            <a:r>
              <a:rPr lang="nl-NL" dirty="0" smtClean="0"/>
              <a:t> gesprekswijzer Duurzame Mobiliteit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/>
          <p:nvPr/>
        </p:nvSpPr>
        <p:spPr>
          <a:xfrm>
            <a:off x="1054825" y="107338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6" name="Ovaal 5"/>
          <p:cNvSpPr/>
          <p:nvPr/>
        </p:nvSpPr>
        <p:spPr>
          <a:xfrm>
            <a:off x="9441826" y="2015001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7" name="Ovaal 6"/>
          <p:cNvSpPr/>
          <p:nvPr/>
        </p:nvSpPr>
        <p:spPr>
          <a:xfrm>
            <a:off x="9552384" y="900005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8" name="Ovaal 7"/>
          <p:cNvSpPr/>
          <p:nvPr/>
        </p:nvSpPr>
        <p:spPr>
          <a:xfrm>
            <a:off x="1561176" y="67599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9" name="Ovaal 8"/>
          <p:cNvSpPr/>
          <p:nvPr/>
        </p:nvSpPr>
        <p:spPr>
          <a:xfrm>
            <a:off x="1561176" y="154949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0" name="Ovaal 9"/>
          <p:cNvSpPr/>
          <p:nvPr/>
        </p:nvSpPr>
        <p:spPr>
          <a:xfrm>
            <a:off x="1055440" y="2248859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1" name="Ovaal 10"/>
          <p:cNvSpPr/>
          <p:nvPr/>
        </p:nvSpPr>
        <p:spPr>
          <a:xfrm>
            <a:off x="2056940" y="194052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2" name="Ovaal 11"/>
          <p:cNvSpPr/>
          <p:nvPr/>
        </p:nvSpPr>
        <p:spPr>
          <a:xfrm>
            <a:off x="2289023" y="2425711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3" name="Ovaal 12"/>
          <p:cNvSpPr/>
          <p:nvPr/>
        </p:nvSpPr>
        <p:spPr>
          <a:xfrm>
            <a:off x="1878529" y="1116029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4" name="Ovaal 13"/>
          <p:cNvSpPr/>
          <p:nvPr/>
        </p:nvSpPr>
        <p:spPr>
          <a:xfrm>
            <a:off x="2236534" y="900005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5" name="Ovaal 14"/>
          <p:cNvSpPr/>
          <p:nvPr/>
        </p:nvSpPr>
        <p:spPr>
          <a:xfrm>
            <a:off x="1508282" y="251066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7" name="Ovaal 16"/>
          <p:cNvSpPr/>
          <p:nvPr/>
        </p:nvSpPr>
        <p:spPr>
          <a:xfrm>
            <a:off x="1423475" y="20300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2" name="Ovaal 21"/>
          <p:cNvSpPr/>
          <p:nvPr/>
        </p:nvSpPr>
        <p:spPr>
          <a:xfrm>
            <a:off x="9368961" y="1315702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Verdana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440" y="877921"/>
            <a:ext cx="264643" cy="264643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876" y="1549492"/>
            <a:ext cx="243861" cy="243861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6440" y="1308310"/>
            <a:ext cx="268247" cy="262151"/>
          </a:xfrm>
          <a:prstGeom prst="rect">
            <a:avLst/>
          </a:prstGeom>
        </p:spPr>
      </p:pic>
      <p:sp>
        <p:nvSpPr>
          <p:cNvPr id="26" name="Ovaal 25"/>
          <p:cNvSpPr/>
          <p:nvPr/>
        </p:nvSpPr>
        <p:spPr>
          <a:xfrm>
            <a:off x="10080749" y="1899175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7" name="Ovaal 26"/>
          <p:cNvSpPr/>
          <p:nvPr/>
        </p:nvSpPr>
        <p:spPr>
          <a:xfrm>
            <a:off x="9552384" y="2529572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Verdana"/>
            </a:endParaRPr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8926" y="2219931"/>
            <a:ext cx="268247" cy="262151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6933" y="2351006"/>
            <a:ext cx="268247" cy="262151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930" y="588285"/>
            <a:ext cx="4636077" cy="464075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294" y="1724759"/>
            <a:ext cx="243861" cy="243861"/>
          </a:xfrm>
          <a:prstGeom prst="rect">
            <a:avLst/>
          </a:prstGeom>
        </p:spPr>
      </p:pic>
      <p:sp>
        <p:nvSpPr>
          <p:cNvPr id="30" name="Ovaal 29"/>
          <p:cNvSpPr/>
          <p:nvPr/>
        </p:nvSpPr>
        <p:spPr>
          <a:xfrm>
            <a:off x="2197553" y="1462449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1" name="Ovaal 30"/>
          <p:cNvSpPr/>
          <p:nvPr/>
        </p:nvSpPr>
        <p:spPr>
          <a:xfrm>
            <a:off x="10490789" y="1456236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2" name="Ovaal 31"/>
          <p:cNvSpPr/>
          <p:nvPr/>
        </p:nvSpPr>
        <p:spPr>
          <a:xfrm>
            <a:off x="10556425" y="1073384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8672972" y="2908660"/>
            <a:ext cx="2823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Gebruikte </a:t>
            </a:r>
            <a:r>
              <a:rPr lang="nl-NL" dirty="0" smtClean="0"/>
              <a:t>de blauwe </a:t>
            </a:r>
            <a:r>
              <a:rPr lang="nl-NL" dirty="0"/>
              <a:t>stippen om de beginsituatie aan te </a:t>
            </a:r>
            <a:r>
              <a:rPr lang="nl-NL" dirty="0" smtClean="0"/>
              <a:t>geven op het bord.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726400" y="2783989"/>
            <a:ext cx="28305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Gebruik de gele stippen om de </a:t>
            </a:r>
            <a:r>
              <a:rPr lang="nl-NL" dirty="0" smtClean="0"/>
              <a:t>verwachte eindsituatie van een maatregel aan </a:t>
            </a:r>
            <a:r>
              <a:rPr lang="nl-NL" dirty="0"/>
              <a:t>te geven op het bord.</a:t>
            </a:r>
          </a:p>
        </p:txBody>
      </p:sp>
    </p:spTree>
    <p:extLst>
      <p:ext uri="{BB962C8B-B14F-4D97-AF65-F5344CB8AC3E}">
        <p14:creationId xmlns:p14="http://schemas.microsoft.com/office/powerpoint/2010/main" val="11347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Rijkswaterstaat">
      <a:dk1>
        <a:sysClr val="windowText" lastClr="000000"/>
      </a:dk1>
      <a:lt1>
        <a:sysClr val="window" lastClr="FFFFFF"/>
      </a:lt1>
      <a:dk2>
        <a:srgbClr val="007BC7"/>
      </a:dk2>
      <a:lt2>
        <a:srgbClr val="F9E11E"/>
      </a:lt2>
      <a:accent1>
        <a:srgbClr val="F9E11E"/>
      </a:accent1>
      <a:accent2>
        <a:srgbClr val="007BC7"/>
      </a:accent2>
      <a:accent3>
        <a:srgbClr val="D52B1E"/>
      </a:accent3>
      <a:accent4>
        <a:srgbClr val="8FCAE7"/>
      </a:accent4>
      <a:accent5>
        <a:srgbClr val="39870C"/>
      </a:accent5>
      <a:accent6>
        <a:srgbClr val="FFB612"/>
      </a:accent6>
      <a:hlink>
        <a:srgbClr val="007BC7"/>
      </a:hlink>
      <a:folHlink>
        <a:srgbClr val="A90061"/>
      </a:folHlink>
    </a:clrScheme>
    <a:fontScheme name="Rijkswaterstaa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Rijkshuisstijl Geel">
      <a:srgbClr val="F9E11E"/>
    </a:custClr>
    <a:custClr name="Rijkshuisstijl Donkergeel">
      <a:srgbClr val="FFB612"/>
    </a:custClr>
    <a:custClr name="Rijkshuisstijl Oranje">
      <a:srgbClr val="E17000"/>
    </a:custClr>
    <a:custClr name="Rijkshuisstijl Rood">
      <a:srgbClr val="D52B1E"/>
    </a:custClr>
    <a:custClr name="Rijkshuisstijl Robijnrood">
      <a:srgbClr val="CA005D"/>
    </a:custClr>
    <a:custClr name="Rijkshuisstijl Roze">
      <a:srgbClr val="F092CD"/>
    </a:custClr>
    <a:custClr name="Rijkshuisstijl Violet">
      <a:srgbClr val="A90061"/>
    </a:custClr>
    <a:custClr name="Rijkshuisstijl Paars">
      <a:srgbClr val="42145F"/>
    </a:custClr>
    <a:custClr name="Rijkshuisstijl Lichtblauw">
      <a:srgbClr val="8FCAE7"/>
    </a:custClr>
    <a:custClr name="Rijkshuisstijl Hemelblauw">
      <a:srgbClr val="007BC7"/>
    </a:custClr>
    <a:custClr name="Rijkshuisstijl Mintgroen">
      <a:srgbClr val="76D2B6"/>
    </a:custClr>
    <a:custClr name="Rijkshuisstijl Groen">
      <a:srgbClr val="39870C"/>
    </a:custClr>
    <a:custClr name="Rijkshuisstijl Mosgroen">
      <a:srgbClr val="777C00"/>
    </a:custClr>
    <a:custClr name="Rijkshuisstijl Donkergroen">
      <a:srgbClr val="275937"/>
    </a:custClr>
    <a:custClr name="Rijkshuisstijl Donkerbruin">
      <a:srgbClr val="673327"/>
    </a:custClr>
    <a:custClr name="Rijkshuisstijl Bruin">
      <a:srgbClr val="94710A"/>
    </a:custClr>
  </a:custClrLst>
  <a:extLst>
    <a:ext uri="{05A4C25C-085E-4340-85A3-A5531E510DB2}">
      <thm15:themeFamily xmlns:thm15="http://schemas.microsoft.com/office/thememl/2012/main" name="Presentatie3" id="{681A9343-2EB0-45A5-9538-0413F9509372}" vid="{E09780DD-CAD6-46F8-AE3D-50FD0D50B3B5}"/>
    </a:ext>
  </a:extLst>
</a:theme>
</file>

<file path=ppt/theme/theme2.xml><?xml version="1.0" encoding="utf-8"?>
<a:theme xmlns:a="http://schemas.openxmlformats.org/drawingml/2006/main" name="1_Blank">
  <a:themeElements>
    <a:clrScheme name="Rijkswaterstaat">
      <a:dk1>
        <a:sysClr val="windowText" lastClr="000000"/>
      </a:dk1>
      <a:lt1>
        <a:sysClr val="window" lastClr="FFFFFF"/>
      </a:lt1>
      <a:dk2>
        <a:srgbClr val="007BC7"/>
      </a:dk2>
      <a:lt2>
        <a:srgbClr val="F9E11E"/>
      </a:lt2>
      <a:accent1>
        <a:srgbClr val="F9E11E"/>
      </a:accent1>
      <a:accent2>
        <a:srgbClr val="007BC7"/>
      </a:accent2>
      <a:accent3>
        <a:srgbClr val="D52B1E"/>
      </a:accent3>
      <a:accent4>
        <a:srgbClr val="8FCAE7"/>
      </a:accent4>
      <a:accent5>
        <a:srgbClr val="39870C"/>
      </a:accent5>
      <a:accent6>
        <a:srgbClr val="FFB612"/>
      </a:accent6>
      <a:hlink>
        <a:srgbClr val="007BC7"/>
      </a:hlink>
      <a:folHlink>
        <a:srgbClr val="A90061"/>
      </a:folHlink>
    </a:clrScheme>
    <a:fontScheme name="Rijkswaterstaa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Rijkshuisstijl Geel">
      <a:srgbClr val="F9E11E"/>
    </a:custClr>
    <a:custClr name="Rijkshuisstijl Donkergeel">
      <a:srgbClr val="FFB612"/>
    </a:custClr>
    <a:custClr name="Rijkshuisstijl Oranje">
      <a:srgbClr val="E17000"/>
    </a:custClr>
    <a:custClr name="Rijkshuisstijl Rood">
      <a:srgbClr val="D52B1E"/>
    </a:custClr>
    <a:custClr name="Rijkshuisstijl Robijnrood">
      <a:srgbClr val="CA005D"/>
    </a:custClr>
    <a:custClr name="Rijkshuisstijl Roze">
      <a:srgbClr val="F092CD"/>
    </a:custClr>
    <a:custClr name="Rijkshuisstijl Violet">
      <a:srgbClr val="A90061"/>
    </a:custClr>
    <a:custClr name="Rijkshuisstijl Paars">
      <a:srgbClr val="42145F"/>
    </a:custClr>
    <a:custClr name="Rijkshuisstijl Lichtblauw">
      <a:srgbClr val="8FCAE7"/>
    </a:custClr>
    <a:custClr name="Rijkshuisstijl Hemelblauw">
      <a:srgbClr val="007BC7"/>
    </a:custClr>
    <a:custClr name="Rijkshuisstijl Mintgroen">
      <a:srgbClr val="76D2B6"/>
    </a:custClr>
    <a:custClr name="Rijkshuisstijl Groen">
      <a:srgbClr val="39870C"/>
    </a:custClr>
    <a:custClr name="Rijkshuisstijl Mosgroen">
      <a:srgbClr val="777C00"/>
    </a:custClr>
    <a:custClr name="Rijkshuisstijl Donkergroen">
      <a:srgbClr val="275937"/>
    </a:custClr>
    <a:custClr name="Rijkshuisstijl Donkerbruin">
      <a:srgbClr val="673327"/>
    </a:custClr>
    <a:custClr name="Rijkshuisstijl Bruin">
      <a:srgbClr val="94710A"/>
    </a:custClr>
  </a:custClrLst>
  <a:extLst>
    <a:ext uri="{05A4C25C-085E-4340-85A3-A5531E510DB2}">
      <thm15:themeFamily xmlns:thm15="http://schemas.microsoft.com/office/thememl/2012/main" name="Presentatie3" id="{681A9343-2EB0-45A5-9538-0413F9509372}" vid="{E09780DD-CAD6-46F8-AE3D-50FD0D50B3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</TotalTime>
  <Words>36</Words>
  <Application>Microsoft Office PowerPoint</Application>
  <PresentationFormat>Breedbeeld</PresentationFormat>
  <Paragraphs>3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Verdana</vt:lpstr>
      <vt:lpstr>Blank</vt:lpstr>
      <vt:lpstr>1_Blank</vt:lpstr>
      <vt:lpstr>Nulsituatie gesprekswijzer Duurzame Mobiliteit</vt:lpstr>
      <vt:lpstr>PowerPoint-presentatie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Nulsituatie gesprekswijzer Duurzame Mobiliteit</dc:title>
  <dc:creator>Voeten, Jos (WVL)</dc:creator>
  <cp:lastModifiedBy>Voeten, Jos (WVL)</cp:lastModifiedBy>
  <cp:revision>3</cp:revision>
  <dcterms:created xsi:type="dcterms:W3CDTF">2020-09-03T15:36:36Z</dcterms:created>
  <dcterms:modified xsi:type="dcterms:W3CDTF">2023-11-24T09:05:40Z</dcterms:modified>
</cp:coreProperties>
</file>